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70" r:id="rId9"/>
    <p:sldId id="272" r:id="rId10"/>
    <p:sldId id="273" r:id="rId11"/>
    <p:sldId id="266" r:id="rId12"/>
    <p:sldId id="267" r:id="rId13"/>
    <p:sldId id="261" r:id="rId14"/>
    <p:sldId id="257" r:id="rId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4660"/>
  </p:normalViewPr>
  <p:slideViewPr>
    <p:cSldViewPr>
      <p:cViewPr varScale="1">
        <p:scale>
          <a:sx n="80" d="100"/>
          <a:sy n="80" d="100"/>
        </p:scale>
        <p:origin x="-140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muromdom.siteedu.ru/contacts/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hyperlink" Target="https://muromdom.siteedu.ru/contacts/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uromdom.siteedu.ru/contact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uromdom.siteedu.ru/contact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524000" y="2743200"/>
            <a:ext cx="6324600" cy="3886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28800" y="304800"/>
            <a:ext cx="5638800" cy="685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Моя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 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профессия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066800"/>
            <a:ext cx="4724400" cy="5334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Педагог дополнительного образования в области эстрадного пения</a:t>
            </a:r>
          </a:p>
        </p:txBody>
      </p:sp>
      <p:pic>
        <p:nvPicPr>
          <p:cNvPr id="6" name="Рисунок 5" descr="2020-11-04_10_31_14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676400"/>
            <a:ext cx="39624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2NpLFj8u0kA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1143000" y="838200"/>
            <a:ext cx="685800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487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7400" y="0"/>
            <a:ext cx="4876800" cy="8382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2000" b="1" dirty="0" smtClean="0">
                <a:latin typeface="Comic Sans MS" pitchFamily="66" charset="0"/>
              </a:rPr>
              <a:t>"Дом культуры железнодорожников"</a:t>
            </a:r>
            <a:endParaRPr lang="ru-RU" sz="2000" b="1" dirty="0" smtClean="0">
              <a:latin typeface="Comic Sans MS" pitchFamily="66" charset="0"/>
              <a:hlinkClick r:id="rId3"/>
            </a:endParaRPr>
          </a:p>
        </p:txBody>
      </p:sp>
      <p:pic>
        <p:nvPicPr>
          <p:cNvPr id="5" name="Рисунок 4" descr="b29OHIOUff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1600200"/>
            <a:ext cx="40386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24200" y="838200"/>
            <a:ext cx="2667000" cy="4572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2000" b="1" dirty="0" smtClean="0">
                <a:latin typeface="Comic Sans MS" pitchFamily="66" charset="0"/>
              </a:rPr>
              <a:t>«</a:t>
            </a:r>
            <a:r>
              <a:rPr lang="ru-RU" sz="2000" b="1" dirty="0" err="1" smtClean="0">
                <a:latin typeface="Comic Sans MS" pitchFamily="66" charset="0"/>
              </a:rPr>
              <a:t>Kids</a:t>
            </a:r>
            <a:r>
              <a:rPr lang="ru-RU" sz="2000" b="1" dirty="0" smtClean="0">
                <a:latin typeface="Comic Sans MS" pitchFamily="66" charset="0"/>
              </a:rPr>
              <a:t> </a:t>
            </a:r>
            <a:r>
              <a:rPr lang="en-US" sz="2000" b="1" dirty="0" smtClean="0">
                <a:latin typeface="Comic Sans MS" pitchFamily="66" charset="0"/>
              </a:rPr>
              <a:t>B</a:t>
            </a:r>
            <a:r>
              <a:rPr lang="ru-RU" sz="2000" b="1" dirty="0" err="1" smtClean="0">
                <a:latin typeface="Comic Sans MS" pitchFamily="66" charset="0"/>
              </a:rPr>
              <a:t>oom</a:t>
            </a:r>
            <a:r>
              <a:rPr lang="ru-RU" sz="2000" b="1" dirty="0" smtClean="0">
                <a:latin typeface="Comic Sans MS" pitchFamily="66" charset="0"/>
              </a:rPr>
              <a:t>»</a:t>
            </a:r>
            <a:endParaRPr lang="ru-RU" sz="2000" b="1" dirty="0" smtClean="0">
              <a:latin typeface="Comic Sans MS" pitchFamily="66" charset="0"/>
              <a:hlinkClick r:id="rId3"/>
            </a:endParaRPr>
          </a:p>
        </p:txBody>
      </p:sp>
      <p:pic>
        <p:nvPicPr>
          <p:cNvPr id="7" name="Рисунок 6" descr="qqprC0fEaD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5200"/>
            <a:ext cx="25146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XXrXeqpmAZ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0" y="3505200"/>
            <a:ext cx="25146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_eQ5Ob0AlLg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8519" r="8518" b="18889"/>
          <a:stretch>
            <a:fillRect/>
          </a:stretch>
        </p:blipFill>
        <p:spPr>
          <a:xfrm>
            <a:off x="0" y="762000"/>
            <a:ext cx="2045918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Cc3Mwye2Nr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10400" y="584200"/>
            <a:ext cx="2133600" cy="284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18" descr="music-notes-shee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152400"/>
            <a:ext cx="3810000" cy="5334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1" name="Содержимое 19" descr="i6udKd0x7c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1143000"/>
            <a:ext cx="4267200" cy="5562600"/>
          </a:xfrm>
        </p:spPr>
      </p:pic>
      <p:sp>
        <p:nvSpPr>
          <p:cNvPr id="26" name="Прямоугольник 25"/>
          <p:cNvSpPr/>
          <p:nvPr/>
        </p:nvSpPr>
        <p:spPr>
          <a:xfrm>
            <a:off x="152400" y="1143000"/>
            <a:ext cx="4191000" cy="55626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1143000"/>
            <a:ext cx="4191000" cy="54864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UQks4uQXOx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90600"/>
            <a:ext cx="4191000" cy="5638800"/>
          </a:xfrm>
          <a:prstGeom prst="rect">
            <a:avLst/>
          </a:prstGeom>
        </p:spPr>
      </p:pic>
      <p:pic>
        <p:nvPicPr>
          <p:cNvPr id="31" name="Рисунок 30" descr="WZYi11wJXL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041862"/>
            <a:ext cx="4267200" cy="5663738"/>
          </a:xfrm>
          <a:prstGeom prst="rect">
            <a:avLst/>
          </a:prstGeom>
        </p:spPr>
      </p:pic>
      <p:pic>
        <p:nvPicPr>
          <p:cNvPr id="32" name="Рисунок 31" descr="wAf-54Zd9b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990600"/>
            <a:ext cx="4267200" cy="5715000"/>
          </a:xfrm>
          <a:prstGeom prst="rect">
            <a:avLst/>
          </a:prstGeom>
        </p:spPr>
      </p:pic>
      <p:pic>
        <p:nvPicPr>
          <p:cNvPr id="33" name="Рисунок 32" descr="hw_hIIJvNT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990600"/>
            <a:ext cx="4343400" cy="5715000"/>
          </a:xfrm>
          <a:prstGeom prst="rect">
            <a:avLst/>
          </a:prstGeom>
        </p:spPr>
      </p:pic>
      <p:pic>
        <p:nvPicPr>
          <p:cNvPr id="34" name="Рисунок 33" descr="hNjWE1cTpW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914400"/>
            <a:ext cx="4267200" cy="5791200"/>
          </a:xfrm>
          <a:prstGeom prst="rect">
            <a:avLst/>
          </a:prstGeom>
        </p:spPr>
      </p:pic>
      <p:pic>
        <p:nvPicPr>
          <p:cNvPr id="35" name="Рисунок 34" descr="49ilZAGyY_c.jpg"/>
          <p:cNvPicPr>
            <a:picLocks noChangeAspect="1"/>
          </p:cNvPicPr>
          <p:nvPr/>
        </p:nvPicPr>
        <p:blipFill>
          <a:blip r:embed="rId9" cstate="print"/>
          <a:srcRect t="14445" r="18889" b="4444"/>
          <a:stretch>
            <a:fillRect/>
          </a:stretch>
        </p:blipFill>
        <p:spPr>
          <a:xfrm>
            <a:off x="228600" y="990600"/>
            <a:ext cx="43434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 descr="eBrTSkY98tU.jpg"/>
          <p:cNvPicPr>
            <a:picLocks noChangeAspect="1"/>
          </p:cNvPicPr>
          <p:nvPr/>
        </p:nvPicPr>
        <p:blipFill>
          <a:blip r:embed="rId10" cstate="print">
            <a:lum bright="18000" contrast="20000"/>
          </a:blip>
          <a:stretch>
            <a:fillRect/>
          </a:stretch>
        </p:blipFill>
        <p:spPr>
          <a:xfrm>
            <a:off x="4572000" y="914400"/>
            <a:ext cx="4267200" cy="563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2819400" y="152400"/>
            <a:ext cx="3124200" cy="8382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2000" b="1" dirty="0" smtClean="0">
                <a:latin typeface="Comic Sans MS" pitchFamily="66" charset="0"/>
              </a:rPr>
              <a:t>«</a:t>
            </a:r>
            <a:r>
              <a:rPr lang="ru-RU" sz="2000" b="1" dirty="0" err="1" smtClean="0">
                <a:latin typeface="Comic Sans MS" pitchFamily="66" charset="0"/>
              </a:rPr>
              <a:t>Kids</a:t>
            </a:r>
            <a:r>
              <a:rPr lang="ru-RU" sz="2000" b="1" dirty="0" smtClean="0">
                <a:latin typeface="Comic Sans MS" pitchFamily="66" charset="0"/>
              </a:rPr>
              <a:t> </a:t>
            </a:r>
            <a:r>
              <a:rPr lang="en-US" sz="2000" b="1" dirty="0" smtClean="0">
                <a:latin typeface="Comic Sans MS" pitchFamily="66" charset="0"/>
              </a:rPr>
              <a:t>B</a:t>
            </a:r>
            <a:r>
              <a:rPr lang="ru-RU" sz="2000" b="1" dirty="0" err="1" smtClean="0">
                <a:latin typeface="Comic Sans MS" pitchFamily="66" charset="0"/>
              </a:rPr>
              <a:t>oom</a:t>
            </a:r>
            <a:r>
              <a:rPr lang="ru-RU" sz="2000" b="1" dirty="0" smtClean="0">
                <a:latin typeface="Comic Sans MS" pitchFamily="66" charset="0"/>
              </a:rPr>
              <a:t>»</a:t>
            </a:r>
            <a:endParaRPr lang="ru-RU" sz="2000" b="1" dirty="0" smtClean="0">
              <a:latin typeface="Comic Sans MS" pitchFamily="66" charset="0"/>
              <a:hlinkClick r:id="rId11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334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43200" y="533400"/>
            <a:ext cx="3581400" cy="609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2800" b="1" dirty="0" smtClean="0">
                <a:latin typeface="Comic Sans MS" pitchFamily="66" charset="0"/>
              </a:rPr>
              <a:t>Трудности</a:t>
            </a:r>
            <a:endParaRPr lang="ru-RU" sz="2800" b="1" dirty="0" smtClean="0">
              <a:latin typeface="Comic Sans MS" pitchFamily="66" charset="0"/>
              <a:hlinkClick r:id="rId3"/>
            </a:endParaRPr>
          </a:p>
        </p:txBody>
      </p:sp>
      <p:pic>
        <p:nvPicPr>
          <p:cNvPr id="6" name="Рисунок 5" descr="b29OHIOUff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371600"/>
            <a:ext cx="38862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Krmtxxg9-D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600" y="1371600"/>
            <a:ext cx="396240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Содержимое 15" descr="music-notes-sheet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447800" y="1828800"/>
            <a:ext cx="6477000" cy="28194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itchFamily="66" charset="0"/>
              </a:rPr>
              <a:t>«Любите и изучайте великое искусство музыки. Оно откроет вам целый мир высоких чувств, страстей, мыслей. Оно сделает вас духовно богаче. Благодаря музыке вы найдете в себе новые неведомые вам прежде силы. Вы увидите жизнь в новых тонах и красках».</a:t>
            </a: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smtClean="0">
                <a:latin typeface="Comic Sans MS" pitchFamily="66" charset="0"/>
              </a:rPr>
              <a:t>Дмитрий Дмитриевич Шостакович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457200"/>
            <a:ext cx="6248400" cy="13716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r>
              <a:rPr lang="ru-RU" dirty="0" smtClean="0">
                <a:latin typeface="Comic Sans MS" pitchFamily="66" charset="0"/>
              </a:rPr>
              <a:t>«Музыкальное воспитание – это не воспитание музыканта, а, прежде всего, воспитание человека».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Сухомлинский Василий Александрович</a:t>
            </a:r>
            <a:br>
              <a:rPr lang="ru-RU" b="1" dirty="0" smtClean="0">
                <a:latin typeface="Comic Sans MS" pitchFamily="66" charset="0"/>
              </a:rPr>
            </a:br>
            <a:endParaRPr lang="ru-RU" b="1" u="sng" dirty="0">
              <a:latin typeface="Comic Sans MS" pitchFamily="66" charset="0"/>
            </a:endParaRPr>
          </a:p>
        </p:txBody>
      </p:sp>
      <p:pic>
        <p:nvPicPr>
          <p:cNvPr id="5" name="Рисунок 4" descr="Screenshot_1.png"/>
          <p:cNvPicPr>
            <a:picLocks noChangeAspect="1"/>
          </p:cNvPicPr>
          <p:nvPr/>
        </p:nvPicPr>
        <p:blipFill>
          <a:blip r:embed="rId3" cstate="print"/>
          <a:srcRect t="120" r="1312"/>
          <a:stretch>
            <a:fillRect/>
          </a:stretch>
        </p:blipFill>
        <p:spPr>
          <a:xfrm>
            <a:off x="1600200" y="1905000"/>
            <a:ext cx="6172200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419600" cy="6858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себе…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wm9-t4rqCz0.jpg"/>
          <p:cNvPicPr>
            <a:picLocks noChangeAspect="1"/>
          </p:cNvPicPr>
          <p:nvPr/>
        </p:nvPicPr>
        <p:blipFill>
          <a:blip r:embed="rId3" cstate="print"/>
          <a:srcRect l="7377" t="14754" r="1639" b="4918"/>
          <a:stretch>
            <a:fillRect/>
          </a:stretch>
        </p:blipFill>
        <p:spPr>
          <a:xfrm>
            <a:off x="0" y="990600"/>
            <a:ext cx="5063412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_tKNt-irLQ8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l="2593" t="7778" r="11481"/>
          <a:stretch>
            <a:fillRect/>
          </a:stretch>
        </p:blipFill>
        <p:spPr>
          <a:xfrm>
            <a:off x="6199742" y="990600"/>
            <a:ext cx="2944258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k1FLPZy1HV4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5556" t="7778" r="7037" b="5556"/>
          <a:stretch>
            <a:fillRect/>
          </a:stretch>
        </p:blipFill>
        <p:spPr>
          <a:xfrm>
            <a:off x="2971800" y="2438400"/>
            <a:ext cx="3343031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bcFxix8x9-8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2590800" y="990600"/>
            <a:ext cx="3886199" cy="586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020-11-04_10_31_14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800"/>
            <a:ext cx="4419600" cy="579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Q9HesGiLG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143000"/>
            <a:ext cx="4171950" cy="556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48006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Цель:</a:t>
            </a:r>
            <a:r>
              <a:rPr lang="ru-RU" sz="2800" dirty="0" smtClean="0"/>
              <a:t>  Приобщение учащихся к искусству сольного пения и пения в вокальной группе, развитие мотивации к творчеству; формирование высоких духовных качеств и эстетики </a:t>
            </a:r>
            <a:r>
              <a:rPr lang="ru-RU" sz="2800" smtClean="0"/>
              <a:t>поведения </a:t>
            </a:r>
            <a:r>
              <a:rPr lang="ru-RU" sz="2800" smtClean="0"/>
              <a:t>вокального </a:t>
            </a:r>
            <a:r>
              <a:rPr lang="ru-RU" sz="2800" dirty="0" smtClean="0"/>
              <a:t>искусства.</a:t>
            </a:r>
            <a:br>
              <a:rPr lang="ru-RU" sz="28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90800" y="228600"/>
            <a:ext cx="3810000" cy="8382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Цель</a:t>
            </a: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endParaRPr lang="ru-RU" b="1" u="sng" dirty="0">
              <a:latin typeface="Comic Sans MS" pitchFamily="66" charset="0"/>
            </a:endParaRPr>
          </a:p>
        </p:txBody>
      </p:sp>
      <p:pic>
        <p:nvPicPr>
          <p:cNvPr id="1028" name="Picture 4" descr="C:\Users\Катя\AppData\Local\Microsoft\Windows\Temporary Internet Files\Content.IE5\T50H0UY3\music_notes_PNG4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1017">
            <a:off x="-69673" y="3998696"/>
            <a:ext cx="9144000" cy="3080559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Задачи: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Воспитывающие:</a:t>
            </a:r>
            <a:br>
              <a:rPr lang="ru-RU" sz="2000" b="1" dirty="0" smtClean="0"/>
            </a:br>
            <a:r>
              <a:rPr lang="ru-RU" sz="2000" b="1" dirty="0" smtClean="0"/>
              <a:t>•</a:t>
            </a:r>
            <a:r>
              <a:rPr lang="ru-RU" sz="2000" dirty="0" smtClean="0"/>
              <a:t>воспитать интерес к певческой деятельности и к музыке в целом;</a:t>
            </a:r>
            <a:br>
              <a:rPr lang="ru-RU" sz="2000" dirty="0" smtClean="0"/>
            </a:br>
            <a:r>
              <a:rPr lang="ru-RU" sz="2000" dirty="0" smtClean="0"/>
              <a:t>•воспитать чувство коллективизма;</a:t>
            </a:r>
            <a:br>
              <a:rPr lang="ru-RU" sz="2000" dirty="0" smtClean="0"/>
            </a:br>
            <a:r>
              <a:rPr lang="ru-RU" sz="2000" dirty="0" smtClean="0"/>
              <a:t>•способствовать формированию воли, дисциплинированности, взаимодействию с партнёрами;</a:t>
            </a:r>
            <a:br>
              <a:rPr lang="ru-RU" sz="2000" dirty="0" smtClean="0"/>
            </a:br>
            <a:r>
              <a:rPr lang="ru-RU" sz="2000" dirty="0" smtClean="0"/>
              <a:t>•воспитать настойчивость, выдержку, трудолюбие, целеустремленность – высокие нравственные качества;</a:t>
            </a:r>
            <a:br>
              <a:rPr lang="ru-RU" sz="2000" dirty="0" smtClean="0"/>
            </a:br>
            <a:r>
              <a:rPr lang="ru-RU" sz="2000" dirty="0" smtClean="0"/>
              <a:t>•воспитать готовность и потребность к певческой деятельности.</a:t>
            </a:r>
            <a:br>
              <a:rPr lang="ru-RU" sz="2000" dirty="0" smtClean="0"/>
            </a:br>
            <a:r>
              <a:rPr lang="ru-RU" sz="2000" b="1" dirty="0" smtClean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 Развивающие: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•развить гармонический и мелодический слух;</a:t>
            </a:r>
            <a:br>
              <a:rPr lang="ru-RU" sz="2000" dirty="0" smtClean="0"/>
            </a:br>
            <a:r>
              <a:rPr lang="ru-RU" sz="2000" dirty="0" smtClean="0"/>
              <a:t>•совершенствовать речевой аппарат;</a:t>
            </a:r>
            <a:br>
              <a:rPr lang="ru-RU" sz="2000" dirty="0" smtClean="0"/>
            </a:br>
            <a:r>
              <a:rPr lang="ru-RU" sz="2000" dirty="0" smtClean="0"/>
              <a:t>•развить вокальный слух;</a:t>
            </a:r>
            <a:br>
              <a:rPr lang="ru-RU" sz="2000" dirty="0" smtClean="0"/>
            </a:br>
            <a:r>
              <a:rPr lang="ru-RU" sz="2000" dirty="0" smtClean="0"/>
              <a:t>•развить певческое дыхание;</a:t>
            </a:r>
            <a:br>
              <a:rPr lang="ru-RU" sz="2000" dirty="0" smtClean="0"/>
            </a:br>
            <a:r>
              <a:rPr lang="ru-RU" sz="2000" dirty="0" smtClean="0"/>
              <a:t>•развить артистическую смелость и непосредственность ребёнка, его самостоятельность;</a:t>
            </a:r>
            <a:br>
              <a:rPr lang="ru-RU" sz="2000" dirty="0" smtClean="0"/>
            </a:br>
            <a:r>
              <a:rPr lang="ru-RU" sz="2000" dirty="0" smtClean="0"/>
              <a:t>•расширить диапазон голоса;</a:t>
            </a:r>
            <a:br>
              <a:rPr lang="ru-RU" sz="2000" dirty="0" smtClean="0"/>
            </a:br>
            <a:r>
              <a:rPr lang="ru-RU" sz="2000" dirty="0" smtClean="0"/>
              <a:t>•развить умение держаться на сцене.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90800" y="152400"/>
            <a:ext cx="3810000" cy="838200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Задачи</a:t>
            </a:r>
            <a:r>
              <a:rPr lang="ru-RU" b="1" dirty="0" smtClean="0">
                <a:latin typeface="Comic Sans MS" pitchFamily="66" charset="0"/>
              </a:rPr>
              <a:t/>
            </a:r>
            <a:br>
              <a:rPr lang="ru-RU" b="1" dirty="0" smtClean="0">
                <a:latin typeface="Comic Sans MS" pitchFamily="66" charset="0"/>
              </a:rPr>
            </a:br>
            <a:endParaRPr lang="ru-RU" b="1" u="sng" dirty="0">
              <a:latin typeface="Comic Sans MS" pitchFamily="66" charset="0"/>
            </a:endParaRPr>
          </a:p>
        </p:txBody>
      </p:sp>
      <p:pic>
        <p:nvPicPr>
          <p:cNvPr id="3074" name="Picture 2" descr="C:\Users\Катя\AppData\Local\Microsoft\Windows\Temporary Internet Files\Content.IE5\240MTP7J\music_notes_PNG58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2206206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304800"/>
            <a:ext cx="4648200" cy="5334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2000" b="1" dirty="0" smtClean="0">
                <a:latin typeface="Comic Sans MS" pitchFamily="66" charset="0"/>
              </a:rPr>
              <a:t>ГКУ ВО "Муромский детский дом" </a:t>
            </a:r>
            <a:endParaRPr lang="ru-RU" sz="2000" b="1" dirty="0" smtClean="0">
              <a:latin typeface="Comic Sans MS" pitchFamily="66" charset="0"/>
              <a:hlinkClick r:id="rId3"/>
            </a:endParaRPr>
          </a:p>
        </p:txBody>
      </p:sp>
      <p:pic>
        <p:nvPicPr>
          <p:cNvPr id="6" name="Рисунок 5" descr="Krmtxxg9-D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914400"/>
            <a:ext cx="44958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xdjiK_hHX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1447800"/>
            <a:ext cx="3200400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T8QSdoJCk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5029200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mArSOEVNfG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685800"/>
            <a:ext cx="381000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music-notes-she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kWycGSuch0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76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BN39vM6i_-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vj9-2eYkO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7244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Ejd-9fXAFZ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sT59VKQ6g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AYjCZAsKU88.jpg"/>
          <p:cNvPicPr>
            <a:picLocks noChangeAspect="1"/>
          </p:cNvPicPr>
          <p:nvPr/>
        </p:nvPicPr>
        <p:blipFill>
          <a:blip r:embed="rId8" cstate="print">
            <a:lum bright="10000" contrast="10000"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375</TotalTime>
  <Words>122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Слайд 1</vt:lpstr>
      <vt:lpstr>Слайд 2</vt:lpstr>
      <vt:lpstr>О себе…</vt:lpstr>
      <vt:lpstr>Слайд 4</vt:lpstr>
      <vt:lpstr>Цель:  Приобщение учащихся к искусству сольного пения и пения в вокальной группе, развитие мотивации к творчеству; формирование высоких духовных качеств и эстетики поведения вокального искусства.    </vt:lpstr>
      <vt:lpstr>Задачи: Воспитывающие: •воспитать интерес к певческой деятельности и к музыке в целом; •воспитать чувство коллективизма; •способствовать формированию воли, дисциплинированности, взаимодействию с партнёрами; •воспитать настойчивость, выдержку, трудолюбие, целеустремленность – высокие нравственные качества; •воспитать готовность и потребность к певческой деятельности.    Развивающие: •развить гармонический и мелодический слух; •совершенствовать речевой аппарат; •развить вокальный слух; •развить певческое дыхание; •развить артистическую смелость и непосредственность ребёнка, его самостоятельность; •расширить диапазон голоса; •развить умение держаться на сцене.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Катя</cp:lastModifiedBy>
  <cp:revision>47</cp:revision>
  <dcterms:created xsi:type="dcterms:W3CDTF">2020-10-30T08:47:30Z</dcterms:created>
  <dcterms:modified xsi:type="dcterms:W3CDTF">2020-11-19T07:07:50Z</dcterms:modified>
</cp:coreProperties>
</file>